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256" r:id="rId2"/>
    <p:sldId id="258" r:id="rId3"/>
    <p:sldId id="257" r:id="rId4"/>
    <p:sldId id="260" r:id="rId5"/>
    <p:sldId id="261" r:id="rId6"/>
    <p:sldId id="262" r:id="rId7"/>
    <p:sldId id="264" r:id="rId8"/>
    <p:sldId id="263" r:id="rId9"/>
    <p:sldId id="265" r:id="rId10"/>
    <p:sldId id="266" r:id="rId11"/>
    <p:sldId id="267" r:id="rId12"/>
    <p:sldId id="259" r:id="rId13"/>
  </p:sldIdLst>
  <p:sldSz cx="6858000" cy="9144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50" autoAdjust="0"/>
  </p:normalViewPr>
  <p:slideViewPr>
    <p:cSldViewPr>
      <p:cViewPr varScale="1">
        <p:scale>
          <a:sx n="68" d="100"/>
          <a:sy n="68" d="100"/>
        </p:scale>
        <p:origin x="-2118" y="-120"/>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B74258-3F8B-4B2C-B7B7-BC75ED62B92C}" type="datetimeFigureOut">
              <a:rPr lang="fr-FR" smtClean="0"/>
              <a:pPr/>
              <a:t>17/08/2010</a:t>
            </a:fld>
            <a:endParaRPr lang="fr-FR" dirty="0"/>
          </a:p>
        </p:txBody>
      </p:sp>
      <p:sp>
        <p:nvSpPr>
          <p:cNvPr id="4" name="Espace réservé de l'image des diapositives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F05DD2-DBA2-4725-8C20-FFB0C0C6EB0B}" type="slidenum">
              <a:rPr lang="fr-FR" smtClean="0"/>
              <a:pPr/>
              <a:t>‹N°›</a:t>
            </a:fld>
            <a:endParaRPr lang="fr-F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43125" y="685800"/>
            <a:ext cx="257175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1</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2</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3</a:t>
            </a:fld>
            <a:endParaRPr 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4</a:t>
            </a:fld>
            <a:endParaRPr 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5</a:t>
            </a:fld>
            <a:endParaRPr lang="fr-F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6</a:t>
            </a:fld>
            <a:endParaRPr lang="fr-F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7</a:t>
            </a:fld>
            <a:endParaRPr lang="fr-F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8</a:t>
            </a:fld>
            <a:endParaRPr lang="fr-F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9</a:t>
            </a:fld>
            <a:endParaRPr lang="fr-F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10</a:t>
            </a:fld>
            <a:endParaRPr lang="fr-F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11</a:t>
            </a:fld>
            <a:endParaRPr lang="fr-F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3F05DD2-DBA2-4725-8C20-FFB0C0C6EB0B}" type="slidenum">
              <a:rPr lang="fr-FR" smtClean="0"/>
              <a:pPr/>
              <a:t>12</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2840568"/>
            <a:ext cx="5829300" cy="1960033"/>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5A89EA4-2704-4136-A114-F258A7941690}" type="datetime1">
              <a:rPr lang="fr-FR" smtClean="0"/>
              <a:t>17/08/2010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C1265BD-FAB9-49E3-AD09-79AB90692D2A}" type="datetime1">
              <a:rPr lang="fr-FR" smtClean="0"/>
              <a:t>17/08/2010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5875867"/>
            <a:ext cx="5829300" cy="1816100"/>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6B40275-5BC6-42BD-AC4F-C070DDDFB059}" type="datetime1">
              <a:rPr lang="fr-FR" smtClean="0"/>
              <a:t>17/08/2010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3195B0EE-858E-4451-ABC0-F85642877635}" type="datetime1">
              <a:rPr lang="fr-FR" smtClean="0"/>
              <a:t>17/08/2010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334F6B72-C8C4-44D2-9C87-295B176E85E6}" type="datetime1">
              <a:rPr lang="fr-FR" smtClean="0"/>
              <a:t>17/08/2010</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496BC149-6865-4848-A57B-3B2541C957DC}" type="datetime1">
              <a:rPr lang="fr-FR" smtClean="0"/>
              <a:t>17/08/2010</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914F519-260A-4BAC-A258-ACD5661410C1}" type="datetime1">
              <a:rPr lang="fr-FR" smtClean="0"/>
              <a:t>17/08/2010</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0" y="364067"/>
            <a:ext cx="2256235" cy="154940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3B7DCBC-3550-45CD-A669-BF5A4623D545}" type="datetime1">
              <a:rPr lang="fr-FR" smtClean="0"/>
              <a:t>17/08/2010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6400800"/>
            <a:ext cx="4114800" cy="755651"/>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02D6768-EE28-48A4-B248-5DB9E47B95E7}" type="datetime1">
              <a:rPr lang="fr-FR" smtClean="0"/>
              <a:t>17/08/2010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1FAE35B-121E-405D-BC04-753EE051C655}" type="datetime1">
              <a:rPr lang="fr-FR" smtClean="0"/>
              <a:t>17/08/2010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366185"/>
            <a:ext cx="1543050" cy="7802033"/>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342900" y="366185"/>
            <a:ext cx="4514850" cy="780203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2C6015E-E4F3-4DD4-97BA-0EB11C6A247A}" type="datetime1">
              <a:rPr lang="fr-FR" smtClean="0"/>
              <a:t>17/08/2010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339CCCF-D547-4898-8870-5458C522EDC0}"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E94EE651-A900-4F6A-8927-156C9505EAE3}" type="datetime1">
              <a:rPr lang="fr-FR" smtClean="0"/>
              <a:t>17/08/2010</a:t>
            </a:fld>
            <a:endParaRPr lang="fr-FR" dirty="0"/>
          </a:p>
        </p:txBody>
      </p:sp>
      <p:sp>
        <p:nvSpPr>
          <p:cNvPr id="5" name="Espace réservé du pied de page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5339CCCF-D547-4898-8870-5458C522EDC0}"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normAutofit/>
          </a:bodyPr>
          <a:lstStyle/>
          <a:p>
            <a:r>
              <a:rPr lang="fr-FR" sz="6000" b="1" dirty="0" smtClean="0">
                <a:effectLst>
                  <a:outerShdw blurRad="38100" dist="38100" dir="2700000" algn="tl">
                    <a:srgbClr val="000000">
                      <a:alpha val="43137"/>
                    </a:srgbClr>
                  </a:outerShdw>
                </a:effectLst>
              </a:rPr>
              <a:t>RAPPORT MORAL</a:t>
            </a:r>
            <a:endParaRPr lang="fr-FR" sz="6000" b="1" dirty="0">
              <a:effectLst>
                <a:outerShdw blurRad="38100" dist="38100" dir="2700000" algn="tl">
                  <a:srgbClr val="000000">
                    <a:alpha val="43137"/>
                  </a:srgbClr>
                </a:outerShdw>
              </a:effectLst>
            </a:endParaRPr>
          </a:p>
        </p:txBody>
      </p:sp>
      <p:sp>
        <p:nvSpPr>
          <p:cNvPr id="5" name="Sous-titre 4"/>
          <p:cNvSpPr>
            <a:spLocks noGrp="1"/>
          </p:cNvSpPr>
          <p:nvPr>
            <p:ph type="subTitle" idx="1"/>
          </p:nvPr>
        </p:nvSpPr>
        <p:spPr/>
        <p:txBody>
          <a:bodyPr/>
          <a:lstStyle/>
          <a:p>
            <a:r>
              <a:rPr lang="fr-FR" dirty="0" smtClean="0">
                <a:solidFill>
                  <a:schemeClr val="tx1"/>
                </a:solidFill>
              </a:rPr>
              <a:t>Assemblée générale</a:t>
            </a:r>
          </a:p>
          <a:p>
            <a:r>
              <a:rPr lang="fr-FR" dirty="0" smtClean="0">
                <a:solidFill>
                  <a:schemeClr val="tx1"/>
                </a:solidFill>
              </a:rPr>
              <a:t>Du 19 septembre 2010</a:t>
            </a:r>
            <a:endParaRPr lang="fr-FR" dirty="0">
              <a:solidFill>
                <a:schemeClr val="tx1"/>
              </a:solidFill>
            </a:endParaRPr>
          </a:p>
        </p:txBody>
      </p:sp>
      <p:pic>
        <p:nvPicPr>
          <p:cNvPr id="6" name="Image 5" descr="parta-jeux logo copie.png"/>
          <p:cNvPicPr>
            <a:picLocks noChangeAspect="1"/>
          </p:cNvPicPr>
          <p:nvPr/>
        </p:nvPicPr>
        <p:blipFill>
          <a:blip r:embed="rId3" cstate="print"/>
          <a:stretch>
            <a:fillRect/>
          </a:stretch>
        </p:blipFill>
        <p:spPr>
          <a:xfrm>
            <a:off x="458887" y="971600"/>
            <a:ext cx="5940227" cy="15626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NAISSANCE</a:t>
            </a:r>
            <a:endParaRPr lang="fr-FR" dirty="0"/>
          </a:p>
        </p:txBody>
      </p:sp>
      <p:sp>
        <p:nvSpPr>
          <p:cNvPr id="3" name="Espace réservé du contenu 2"/>
          <p:cNvSpPr>
            <a:spLocks noGrp="1"/>
          </p:cNvSpPr>
          <p:nvPr>
            <p:ph idx="1"/>
          </p:nvPr>
        </p:nvSpPr>
        <p:spPr/>
        <p:txBody>
          <a:bodyPr>
            <a:normAutofit lnSpcReduction="10000"/>
          </a:bodyPr>
          <a:lstStyle/>
          <a:p>
            <a:pPr>
              <a:buNone/>
            </a:pPr>
            <a:r>
              <a:rPr lang="fr-FR" sz="1800" dirty="0" smtClean="0"/>
              <a:t>L’association a été crée en juin 2009.</a:t>
            </a:r>
          </a:p>
          <a:p>
            <a:pPr>
              <a:buNone/>
            </a:pPr>
            <a:r>
              <a:rPr lang="fr-FR" sz="1800" dirty="0" smtClean="0"/>
              <a:t>C’est en voulant monter un tournoi du célèbre jeu « colons de Catane » et en ne trouvant pas de salle pour l’accueillir que la Présidente a eu l’idée de fonder une association, pour regrouper les joueurs qui n’avaient pas de lieu pour se retrouver.</a:t>
            </a:r>
          </a:p>
          <a:p>
            <a:pPr>
              <a:buNone/>
            </a:pPr>
            <a:endParaRPr lang="fr-FR" sz="1800" dirty="0" smtClean="0"/>
          </a:p>
          <a:p>
            <a:pPr>
              <a:buNone/>
            </a:pPr>
            <a:r>
              <a:rPr lang="fr-FR" sz="1800" dirty="0" smtClean="0"/>
              <a:t>Le jour du tournoi, en avril, l’idée est lancée, et très vite les participants se disent intéressés. Parmi eux, Pascale et Marie-Hélène se portent volontaires pour assister Isabelle et former ainsi le premier conseil d’administration fondateur.</a:t>
            </a:r>
          </a:p>
          <a:p>
            <a:pPr>
              <a:buNone/>
            </a:pPr>
            <a:endParaRPr lang="fr-FR" sz="1800" dirty="0" smtClean="0"/>
          </a:p>
          <a:p>
            <a:pPr>
              <a:buNone/>
            </a:pPr>
            <a:r>
              <a:rPr lang="fr-FR" sz="1800" dirty="0" smtClean="0"/>
              <a:t>Les statuts ont été déposés et publiés au Journal Officiel le 6 juin 2009, l’aventure Parta-Jeux est née !</a:t>
            </a:r>
          </a:p>
          <a:p>
            <a:pPr>
              <a:buNone/>
            </a:pPr>
            <a:endParaRPr lang="fr-FR" sz="1800" dirty="0" smtClean="0"/>
          </a:p>
          <a:p>
            <a:pPr>
              <a:buNone/>
            </a:pPr>
            <a:r>
              <a:rPr lang="fr-FR" sz="1800" dirty="0" smtClean="0"/>
              <a:t>Le forum, crée fin avril, commence à voir ses premiers inscrits dès mai / juin, et les adhérents payent leur première cotisation pour la première journée officielle, le 24 mai.</a:t>
            </a:r>
          </a:p>
          <a:p>
            <a:pPr>
              <a:buNone/>
            </a:pPr>
            <a:endParaRPr lang="fr-FR" sz="1800" dirty="0" smtClean="0"/>
          </a:p>
          <a:p>
            <a:pPr>
              <a:buNone/>
            </a:pPr>
            <a:r>
              <a:rPr lang="fr-FR" sz="1800" dirty="0" smtClean="0"/>
              <a:t>Le 27 septembre, nous faisons notre première rencontre à la maison du Rond d’Or, grâce à la convention signée lors de la journée des associations.</a:t>
            </a:r>
            <a:endParaRPr lang="fr-FR" sz="1800"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2</a:t>
            </a:fld>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NOS VALEURS</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Le partage !</a:t>
            </a:r>
          </a:p>
          <a:p>
            <a:pPr>
              <a:buNone/>
            </a:pPr>
            <a:r>
              <a:rPr lang="fr-FR" sz="1800" dirty="0" smtClean="0"/>
              <a:t>Comme son nom l’indique, cette association a été crée pour partager à la fois notre connaissance des jeux avec ceux qui ne sont pas issus de ce milieu, mais aussi partager notre vécu, notre expérience, apprendre à chacun et de chacun lors de nos rencontres.</a:t>
            </a:r>
            <a:endParaRPr lang="fr-FR" sz="1800" dirty="0"/>
          </a:p>
          <a:p>
            <a:pPr>
              <a:buNone/>
            </a:pPr>
            <a:endParaRPr lang="fr-FR" sz="1800" dirty="0"/>
          </a:p>
          <a:p>
            <a:r>
              <a:rPr lang="fr-FR" dirty="0" smtClean="0"/>
              <a:t>L’apprentissage :</a:t>
            </a:r>
          </a:p>
          <a:p>
            <a:pPr>
              <a:buNone/>
            </a:pPr>
            <a:r>
              <a:rPr lang="fr-FR" sz="1800" dirty="0" smtClean="0"/>
              <a:t>Une activité ludique est source d’apprentissage, tant pour les plus jeunes que les plus âgés. Par les jeux de société, on apprend des règles de vie, la patience, respecter des règles établies, apprendre à perdre et en tirer des leçons.</a:t>
            </a:r>
          </a:p>
          <a:p>
            <a:pPr>
              <a:buNone/>
            </a:pPr>
            <a:r>
              <a:rPr lang="fr-FR" sz="1800" dirty="0" smtClean="0"/>
              <a:t>Nous souhaitons par ce biais et au travers de rencontres intergénérationnelles apporter ces valeurs aux plus jeunes.</a:t>
            </a:r>
          </a:p>
          <a:p>
            <a:pPr>
              <a:buNone/>
            </a:pPr>
            <a:endParaRPr lang="fr-FR" sz="1800" dirty="0" smtClean="0"/>
          </a:p>
          <a:p>
            <a:r>
              <a:rPr lang="fr-FR" dirty="0" smtClean="0"/>
              <a:t>Les liens</a:t>
            </a:r>
          </a:p>
          <a:p>
            <a:pPr>
              <a:buNone/>
            </a:pPr>
            <a:r>
              <a:rPr lang="fr-FR" sz="1800" dirty="0" smtClean="0"/>
              <a:t>Tisser des liens entre personnes d’âges, de cultures et de milieu social différents, rendre possible la pratique du jeu de société à ceux qui n’en ont pas les moyens, et faire que la communauté de joueurs soit multicolore et variée.</a:t>
            </a:r>
          </a:p>
          <a:p>
            <a:pPr>
              <a:buNone/>
            </a:pPr>
            <a:r>
              <a:rPr lang="fr-FR" sz="1800" dirty="0" smtClean="0"/>
              <a:t>Notre association est ouverte à tous et nous espérons qu’elle s’agrandisse en accueillant toujours plus de personnes dont le seul point commun est l’envie de jouer !</a:t>
            </a:r>
            <a:endParaRPr lang="fr-FR" sz="1800" dirty="0"/>
          </a:p>
          <a:p>
            <a:endParaRPr lang="fr-FR" sz="1800"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3</a:t>
            </a:fld>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NOS MISSIONS</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dirty="0" smtClean="0"/>
              <a:t>Voici l’objet des statuts de l’association :</a:t>
            </a:r>
          </a:p>
          <a:p>
            <a:pPr>
              <a:buNone/>
            </a:pPr>
            <a:endParaRPr lang="fr-FR" dirty="0" smtClean="0"/>
          </a:p>
          <a:p>
            <a:pPr>
              <a:buNone/>
            </a:pPr>
            <a:r>
              <a:rPr lang="fr-FR" dirty="0" smtClean="0"/>
              <a:t>« Cette association a pour but :</a:t>
            </a:r>
            <a:br>
              <a:rPr lang="fr-FR" dirty="0" smtClean="0"/>
            </a:br>
            <a:r>
              <a:rPr lang="fr-FR" dirty="0" smtClean="0"/>
              <a:t>De promouvoir les jeux de société et les activités ludiques qui en découlent, par l’organisation de journées ou soirées évènementielles.</a:t>
            </a:r>
            <a:br>
              <a:rPr lang="fr-FR" dirty="0" smtClean="0"/>
            </a:br>
            <a:r>
              <a:rPr lang="fr-FR" dirty="0" smtClean="0"/>
              <a:t>De stimuler l’esprit de compétitivité et/ou l’esprit d’équipe des joueurs par l’organisation de tournois amicaux.</a:t>
            </a:r>
          </a:p>
          <a:p>
            <a:pPr>
              <a:buNone/>
            </a:pPr>
            <a:r>
              <a:rPr lang="fr-FR" dirty="0" smtClean="0"/>
              <a:t/>
            </a:r>
            <a:br>
              <a:rPr lang="fr-FR" dirty="0" smtClean="0"/>
            </a:br>
            <a:r>
              <a:rPr lang="fr-FR" dirty="0" smtClean="0"/>
              <a:t>L’apprentissage par un biais ludique et culturel de règles et contraintes liées à un jeu, la socialisation de tous, petits et grands, par le jeu, ainsi que favoriser les rencontres entre personnes. »</a:t>
            </a:r>
            <a:br>
              <a:rPr lang="fr-FR" dirty="0" smtClean="0"/>
            </a:br>
            <a:endParaRPr lang="fr-FR"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4</a:t>
            </a:fld>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NOS MISSIONS</a:t>
            </a:r>
            <a:endParaRPr lang="fr-FR" dirty="0"/>
          </a:p>
        </p:txBody>
      </p:sp>
      <p:sp>
        <p:nvSpPr>
          <p:cNvPr id="3" name="Espace réservé du contenu 2"/>
          <p:cNvSpPr>
            <a:spLocks noGrp="1"/>
          </p:cNvSpPr>
          <p:nvPr>
            <p:ph idx="1"/>
          </p:nvPr>
        </p:nvSpPr>
        <p:spPr>
          <a:xfrm>
            <a:off x="342900" y="2133601"/>
            <a:ext cx="6172200" cy="6614863"/>
          </a:xfrm>
        </p:spPr>
        <p:txBody>
          <a:bodyPr>
            <a:normAutofit fontScale="77500" lnSpcReduction="20000"/>
          </a:bodyPr>
          <a:lstStyle/>
          <a:p>
            <a:pPr>
              <a:buNone/>
            </a:pPr>
            <a:r>
              <a:rPr lang="fr-FR" dirty="0" smtClean="0"/>
              <a:t>On peut donc dire que l’association, dès sa création, s’est attachée à respecter les buts fixés par les statuts, et ainsi respecter les valeurs qui ont fondé Parta-Jeux.</a:t>
            </a:r>
          </a:p>
          <a:p>
            <a:pPr>
              <a:buNone/>
            </a:pPr>
            <a:endParaRPr lang="fr-FR" dirty="0" smtClean="0"/>
          </a:p>
          <a:p>
            <a:pPr>
              <a:buNone/>
            </a:pPr>
            <a:r>
              <a:rPr lang="fr-FR" dirty="0" smtClean="0"/>
              <a:t>Les rencontres nombreuses, dans des lieux variés, déjà en 2009 malgré les quelques mois d’existence, avec des intervenants très différents (boutiques de jeux, école, éditeurs, créateurs) et des publics variés (enfants, joueurs habitués ou non, passants) ont fait que Parta-Jeux a fait se rencontrer des personnes différentes dans un esprit ludique et convivial.</a:t>
            </a:r>
          </a:p>
          <a:p>
            <a:pPr>
              <a:buNone/>
            </a:pPr>
            <a:endParaRPr lang="fr-FR" dirty="0" smtClean="0"/>
          </a:p>
          <a:p>
            <a:pPr>
              <a:buNone/>
            </a:pPr>
            <a:r>
              <a:rPr lang="fr-FR" dirty="0" smtClean="0"/>
              <a:t>2010 s’est encore axée sur ces missions, de se rendre disponible auprès du plus grand nombre pour leur faire découvrir le jeu et tout ce qui en découle.</a:t>
            </a:r>
            <a:endParaRPr lang="fr-FR"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5</a:t>
            </a:fld>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NOTRE ENVIRONNEMENT</a:t>
            </a:r>
            <a:endParaRPr lang="fr-FR" dirty="0"/>
          </a:p>
        </p:txBody>
      </p:sp>
      <p:sp>
        <p:nvSpPr>
          <p:cNvPr id="3" name="Espace réservé du contenu 2"/>
          <p:cNvSpPr>
            <a:spLocks noGrp="1"/>
          </p:cNvSpPr>
          <p:nvPr>
            <p:ph idx="1"/>
          </p:nvPr>
        </p:nvSpPr>
        <p:spPr>
          <a:xfrm>
            <a:off x="342900" y="1763689"/>
            <a:ext cx="6172200" cy="7200800"/>
          </a:xfrm>
        </p:spPr>
        <p:txBody>
          <a:bodyPr>
            <a:normAutofit fontScale="62500" lnSpcReduction="20000"/>
          </a:bodyPr>
          <a:lstStyle/>
          <a:p>
            <a:r>
              <a:rPr lang="fr-FR" b="1" dirty="0" smtClean="0"/>
              <a:t>Les éditeurs :</a:t>
            </a:r>
          </a:p>
          <a:p>
            <a:pPr>
              <a:buNone/>
            </a:pPr>
            <a:r>
              <a:rPr lang="fr-FR" dirty="0" smtClean="0"/>
              <a:t>En 2009, seul un partenariat avec Asmodée a été signé, mais c’est le précurseur à bien d’autres qui le seront en 2010 !</a:t>
            </a:r>
          </a:p>
          <a:p>
            <a:pPr>
              <a:buNone/>
            </a:pPr>
            <a:r>
              <a:rPr lang="fr-FR" dirty="0" smtClean="0"/>
              <a:t>Ce partenariat a pu démontrer le sérieux et le dynamisme de notre association, la faisant rayonner en île de France.</a:t>
            </a:r>
          </a:p>
          <a:p>
            <a:pPr>
              <a:buNone/>
            </a:pPr>
            <a:endParaRPr lang="fr-FR" dirty="0" smtClean="0"/>
          </a:p>
          <a:p>
            <a:r>
              <a:rPr lang="fr-FR" b="1" dirty="0" smtClean="0"/>
              <a:t>Les créateurs :</a:t>
            </a:r>
          </a:p>
          <a:p>
            <a:pPr>
              <a:buNone/>
            </a:pPr>
            <a:r>
              <a:rPr lang="fr-FR" dirty="0" smtClean="0"/>
              <a:t>La première à être venue nous voir, en septembre, est la créatrice du jeu Urbyline, suivie de Philippe (Dagda éditions pour le jeu Morrigan). Nous remercions également particulièrement Hervé Marly pour la formidable rencontre en décembre (32 participants, la première grande réussite de l’association !)</a:t>
            </a:r>
          </a:p>
          <a:p>
            <a:pPr>
              <a:buNone/>
            </a:pPr>
            <a:endParaRPr lang="fr-FR" dirty="0" smtClean="0"/>
          </a:p>
          <a:p>
            <a:r>
              <a:rPr lang="fr-FR" b="1" dirty="0" smtClean="0"/>
              <a:t>Les boutiques :</a:t>
            </a:r>
          </a:p>
          <a:p>
            <a:pPr>
              <a:buNone/>
            </a:pPr>
            <a:r>
              <a:rPr lang="fr-FR" dirty="0" smtClean="0"/>
              <a:t>Nous avons des partenariats avec quelques boutiques de la région parisienne : Le bazar du Bizarre, le repaire du dragon, Troll de jeux. Un lien particulier s’est tissé avec celles qui nous ont accueillis le temps d’une ou plusieurs soirées jeux, principalement le Bazar du Bizarre à Saint Maur des Fossés.</a:t>
            </a:r>
          </a:p>
          <a:p>
            <a:pPr>
              <a:buNone/>
            </a:pPr>
            <a:endParaRPr lang="fr-FR" dirty="0" smtClean="0"/>
          </a:p>
          <a:p>
            <a:endParaRPr lang="fr-FR"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6</a:t>
            </a:fld>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NOTRE ENVIRONNEMENT</a:t>
            </a:r>
            <a:endParaRPr lang="fr-FR" dirty="0"/>
          </a:p>
        </p:txBody>
      </p:sp>
      <p:sp>
        <p:nvSpPr>
          <p:cNvPr id="3" name="Espace réservé du contenu 2"/>
          <p:cNvSpPr>
            <a:spLocks noGrp="1"/>
          </p:cNvSpPr>
          <p:nvPr>
            <p:ph idx="1"/>
          </p:nvPr>
        </p:nvSpPr>
        <p:spPr>
          <a:xfrm>
            <a:off x="342900" y="2133601"/>
            <a:ext cx="6172200" cy="6686871"/>
          </a:xfrm>
        </p:spPr>
        <p:txBody>
          <a:bodyPr>
            <a:normAutofit fontScale="55000" lnSpcReduction="20000"/>
          </a:bodyPr>
          <a:lstStyle/>
          <a:p>
            <a:r>
              <a:rPr lang="fr-FR" b="1" dirty="0" smtClean="0"/>
              <a:t>Les institutions :</a:t>
            </a:r>
          </a:p>
          <a:p>
            <a:pPr>
              <a:buNone/>
            </a:pPr>
            <a:r>
              <a:rPr lang="fr-FR" dirty="0" smtClean="0"/>
              <a:t>La signature de la convention entre Parta-jeux et la </a:t>
            </a:r>
            <a:r>
              <a:rPr lang="fr-FR" b="1" u="sng" dirty="0" smtClean="0"/>
              <a:t>Maison du Rond d’Or </a:t>
            </a:r>
            <a:r>
              <a:rPr lang="fr-FR" dirty="0" smtClean="0"/>
              <a:t>a scellé réellement le sort de l’association, car cela nous a permis d’avoir un local pour nos rencontres. Leur accueil et leur dynamisme nous a aidé tout au long de notre première année.</a:t>
            </a:r>
          </a:p>
          <a:p>
            <a:pPr>
              <a:buNone/>
            </a:pPr>
            <a:r>
              <a:rPr lang="fr-FR" dirty="0" smtClean="0"/>
              <a:t>La </a:t>
            </a:r>
            <a:r>
              <a:rPr lang="fr-FR" b="1" u="sng" dirty="0" smtClean="0"/>
              <a:t>ludothèque</a:t>
            </a:r>
            <a:r>
              <a:rPr lang="fr-FR" dirty="0" smtClean="0"/>
              <a:t>, affiliée à la MRO, nous a permis également de faire de nouvelles rencontres et de monter des projets pour 2010.</a:t>
            </a:r>
          </a:p>
          <a:p>
            <a:pPr>
              <a:buNone/>
            </a:pPr>
            <a:r>
              <a:rPr lang="fr-FR" dirty="0" smtClean="0"/>
              <a:t>Le </a:t>
            </a:r>
            <a:r>
              <a:rPr lang="fr-FR" b="1" u="sng" dirty="0" smtClean="0"/>
              <a:t>COFAS </a:t>
            </a:r>
            <a:r>
              <a:rPr lang="fr-FR" dirty="0" smtClean="0"/>
              <a:t>nous a proposé une place, à la dernière minute, pour notre première édition de la journée des associations, ce qui nous a encore une fois aidé à faire des rencontres qui se sont avérées très utiles pour l’association.</a:t>
            </a:r>
          </a:p>
          <a:p>
            <a:pPr>
              <a:buNone/>
            </a:pPr>
            <a:r>
              <a:rPr lang="fr-FR" dirty="0" smtClean="0"/>
              <a:t>La </a:t>
            </a:r>
            <a:r>
              <a:rPr lang="fr-FR" b="1" u="sng" dirty="0" smtClean="0"/>
              <a:t>maison des associations </a:t>
            </a:r>
            <a:r>
              <a:rPr lang="fr-FR" dirty="0" smtClean="0"/>
              <a:t>de la ville, par son accueil et ses conseils ont aidé le bureau à commencer sa vie associative, trouver des contacts et gérer les premiers côtés administratifs.</a:t>
            </a:r>
          </a:p>
          <a:p>
            <a:pPr>
              <a:buNone/>
            </a:pPr>
            <a:r>
              <a:rPr lang="fr-FR" dirty="0" smtClean="0"/>
              <a:t>Le </a:t>
            </a:r>
            <a:r>
              <a:rPr lang="fr-FR" b="1" u="sng" dirty="0" smtClean="0"/>
              <a:t>service communication </a:t>
            </a:r>
            <a:r>
              <a:rPr lang="fr-FR" dirty="0" smtClean="0"/>
              <a:t>de Sucy-en-Brie, représentés par Mr Boivert et Mme Gousseret, qui reprennent nos activités dans le « sortir à Sucy » mais qui ont également accepté d’imprimer nos premières plaquettes gratuitement, apportant ainsi une aide logistique non négligeable.</a:t>
            </a:r>
          </a:p>
          <a:p>
            <a:pPr>
              <a:buNone/>
            </a:pPr>
            <a:r>
              <a:rPr lang="fr-FR" b="1" u="sng" dirty="0" smtClean="0"/>
              <a:t>Proj’aide</a:t>
            </a:r>
            <a:r>
              <a:rPr lang="fr-FR" u="sng" dirty="0" smtClean="0"/>
              <a:t>, </a:t>
            </a:r>
            <a:r>
              <a:rPr lang="fr-FR" dirty="0" smtClean="0"/>
              <a:t>institution du Val de Marne, nous aide depuis la création, par le biais de formations ou de rendez vous privilégiés entre les membres du Conseil d’Administration et leur personnel toujours prêts à répondre à nos questions.</a:t>
            </a:r>
          </a:p>
          <a:p>
            <a:endParaRPr lang="fr-FR"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7</a:t>
            </a:fld>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NOTRE ENVIRONNEMENT</a:t>
            </a:r>
            <a:endParaRPr lang="fr-FR" dirty="0"/>
          </a:p>
        </p:txBody>
      </p:sp>
      <p:sp>
        <p:nvSpPr>
          <p:cNvPr id="3" name="Espace réservé du contenu 2"/>
          <p:cNvSpPr>
            <a:spLocks noGrp="1"/>
          </p:cNvSpPr>
          <p:nvPr>
            <p:ph idx="1"/>
          </p:nvPr>
        </p:nvSpPr>
        <p:spPr/>
        <p:txBody>
          <a:bodyPr>
            <a:normAutofit fontScale="70000" lnSpcReduction="20000"/>
          </a:bodyPr>
          <a:lstStyle/>
          <a:p>
            <a:r>
              <a:rPr lang="fr-FR" b="1" dirty="0" smtClean="0"/>
              <a:t>Les festivals :</a:t>
            </a:r>
          </a:p>
          <a:p>
            <a:pPr>
              <a:buNone/>
            </a:pPr>
            <a:endParaRPr lang="fr-FR" b="1" dirty="0" smtClean="0"/>
          </a:p>
          <a:p>
            <a:pPr>
              <a:buNone/>
            </a:pPr>
            <a:r>
              <a:rPr lang="fr-FR" dirty="0" smtClean="0"/>
              <a:t>Le seul évènement ludique en fin d’année 2009 a été le « monde du jeu » à Paris en octobre, auquel la Présidente a assisté. Ce festival nous a permis de faire quelques rencontres avec des éditeurs mais surtout de prendre conscience de l’ampleur des possibilités de jeux. </a:t>
            </a:r>
          </a:p>
          <a:p>
            <a:pPr>
              <a:buNone/>
            </a:pPr>
            <a:r>
              <a:rPr lang="fr-FR" dirty="0" smtClean="0"/>
              <a:t>Le premier d’une longue série qui a suivi en 2010 !</a:t>
            </a:r>
          </a:p>
          <a:p>
            <a:pPr>
              <a:buNone/>
            </a:pPr>
            <a:endParaRPr lang="fr-FR" dirty="0" smtClean="0"/>
          </a:p>
          <a:p>
            <a:r>
              <a:rPr lang="fr-FR" b="1" dirty="0" smtClean="0"/>
              <a:t>Les associations amies :</a:t>
            </a:r>
          </a:p>
          <a:p>
            <a:pPr>
              <a:buNone/>
            </a:pPr>
            <a:endParaRPr lang="fr-FR" b="1" dirty="0" smtClean="0"/>
          </a:p>
          <a:p>
            <a:pPr>
              <a:buNone/>
            </a:pPr>
            <a:r>
              <a:rPr lang="fr-FR" dirty="0" smtClean="0"/>
              <a:t>Citons particulièrement le </a:t>
            </a:r>
            <a:r>
              <a:rPr lang="fr-FR" b="1" dirty="0" smtClean="0"/>
              <a:t>club des légendes d’autres mondes</a:t>
            </a:r>
            <a:r>
              <a:rPr lang="fr-FR" dirty="0" smtClean="0"/>
              <a:t>, basé à Limeil Brévannes, avec qui nous échangeons régulièrement des joueurs, des idées, et surtout la passion commune du jeu. </a:t>
            </a:r>
          </a:p>
          <a:p>
            <a:pPr>
              <a:buNone/>
            </a:pPr>
            <a:r>
              <a:rPr lang="fr-FR" dirty="0" smtClean="0"/>
              <a:t>Le </a:t>
            </a:r>
            <a:r>
              <a:rPr lang="fr-FR" b="1" dirty="0" smtClean="0"/>
              <a:t>club des aventuriers</a:t>
            </a:r>
            <a:r>
              <a:rPr lang="fr-FR" dirty="0" smtClean="0"/>
              <a:t>, avec qui nous avons partagé quelques fois les salles du Rond d’Or.</a:t>
            </a:r>
          </a:p>
          <a:p>
            <a:pPr>
              <a:buNone/>
            </a:pPr>
            <a:endParaRPr lang="fr-FR" dirty="0" smtClean="0"/>
          </a:p>
          <a:p>
            <a:pPr>
              <a:buNone/>
            </a:pPr>
            <a:endParaRPr lang="fr-FR"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8</a:t>
            </a:fld>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NOS MEMBRES</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dirty="0" smtClean="0"/>
              <a:t>Nous avons donc commencé avec une poignée de membres. Les trois fondatrices, bien sûr, Julien et Stéphanie, quelques autres qui poussés par l’envie de jouer ont contribué dès le début à l’essor de l’association. Au total, 9 membres dès le mois de mai.</a:t>
            </a:r>
          </a:p>
          <a:p>
            <a:pPr>
              <a:buNone/>
            </a:pPr>
            <a:r>
              <a:rPr lang="fr-FR" dirty="0" smtClean="0"/>
              <a:t>Sont arrivés un peu plus tard, en début d’année scolaire ou en fin d’année, d’autres joueurs, connus par le biais de la ludothèque, par des réseaux ou encore par la publicité ou le bouche à oreille, d’autres membres, joueurs invétérés ou occasionnels.</a:t>
            </a:r>
          </a:p>
          <a:p>
            <a:pPr>
              <a:buNone/>
            </a:pPr>
            <a:r>
              <a:rPr lang="fr-FR" dirty="0" smtClean="0"/>
              <a:t>Fin décembre, nous avions déjà, en à peine 8 mois d’existence dont trois d’été, 32 membres !</a:t>
            </a:r>
            <a:endParaRPr lang="fr-FR"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9</a:t>
            </a:fld>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BENEVOLES</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dirty="0" smtClean="0"/>
              <a:t>Si chacun d’entre vous nous aide ou nous a aidé à un moment ou à un autre, nous pouvons néanmoins citer parmi vous certains qui se sont particulièrement investit pour l’association.</a:t>
            </a:r>
          </a:p>
          <a:p>
            <a:pPr>
              <a:buNone/>
            </a:pPr>
            <a:r>
              <a:rPr lang="fr-FR" dirty="0" smtClean="0"/>
              <a:t>Mathieu, Julie, Philippe, François, Isabelle (</a:t>
            </a:r>
            <a:r>
              <a:rPr lang="fr-FR" dirty="0" err="1" smtClean="0"/>
              <a:t>Poilly</a:t>
            </a:r>
            <a:r>
              <a:rPr lang="fr-FR" dirty="0" smtClean="0"/>
              <a:t>), Pascale, Julien (qui depuis est entré au CA), Manu.</a:t>
            </a:r>
          </a:p>
          <a:p>
            <a:pPr>
              <a:buNone/>
            </a:pPr>
            <a:r>
              <a:rPr lang="fr-FR" dirty="0" smtClean="0"/>
              <a:t>Ils ont contribué, en faisant des impressions papier pour l’association, en animant des soirées prototype, en parlant de Parta-Jeux autour d’eux dans les boutiques ou à leurs amis, en étant en « alerte » concernant les festivals ou tout ce qui pourrait nous intéresser, à faire rayonner l’association et à la promouvoir, et nous les en remercions.</a:t>
            </a:r>
            <a:endParaRPr lang="fr-FR"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10</a:t>
            </a:fld>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PROJETS</a:t>
            </a:r>
            <a:endParaRPr lang="fr-FR" dirty="0"/>
          </a:p>
        </p:txBody>
      </p:sp>
      <p:sp>
        <p:nvSpPr>
          <p:cNvPr id="3" name="Espace réservé du contenu 2"/>
          <p:cNvSpPr>
            <a:spLocks noGrp="1"/>
          </p:cNvSpPr>
          <p:nvPr>
            <p:ph idx="1"/>
          </p:nvPr>
        </p:nvSpPr>
        <p:spPr/>
        <p:txBody>
          <a:bodyPr>
            <a:normAutofit fontScale="92500" lnSpcReduction="10000"/>
          </a:bodyPr>
          <a:lstStyle/>
          <a:p>
            <a:pPr>
              <a:buNone/>
            </a:pPr>
            <a:r>
              <a:rPr lang="fr-FR" dirty="0" smtClean="0"/>
              <a:t>Les projets que l’on avait en 2009 ont été en grande partie réalisés sur 2010 : </a:t>
            </a:r>
          </a:p>
          <a:p>
            <a:pPr>
              <a:buNone/>
            </a:pPr>
            <a:r>
              <a:rPr lang="fr-FR" dirty="0" smtClean="0"/>
              <a:t>Continuer à se faire connaitre de publics différents, trouver de nouveaux partenaires, faire en sorte que les rencontres soient toujours différentes tout en gardant la « patte » Parta-jeux…</a:t>
            </a:r>
          </a:p>
          <a:p>
            <a:pPr>
              <a:buNone/>
            </a:pPr>
            <a:r>
              <a:rPr lang="fr-FR" dirty="0" smtClean="0"/>
              <a:t>Cependant, certains projets n’ont pu aboutir, et nous cherchons toujours des personnes qui pourraient nous aider à les réaliser !</a:t>
            </a:r>
            <a:endParaRPr lang="fr-FR"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11</a:t>
            </a:fld>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DATES CLES 2009 </a:t>
            </a:r>
            <a:endParaRPr lang="fr-FR" dirty="0"/>
          </a:p>
        </p:txBody>
      </p:sp>
      <p:sp>
        <p:nvSpPr>
          <p:cNvPr id="3" name="Espace réservé du contenu 2"/>
          <p:cNvSpPr>
            <a:spLocks noGrp="1"/>
          </p:cNvSpPr>
          <p:nvPr>
            <p:ph idx="1"/>
          </p:nvPr>
        </p:nvSpPr>
        <p:spPr>
          <a:xfrm>
            <a:off x="342900" y="1835697"/>
            <a:ext cx="6172200" cy="6984776"/>
          </a:xfrm>
        </p:spPr>
        <p:txBody>
          <a:bodyPr>
            <a:normAutofit fontScale="25000" lnSpcReduction="20000"/>
          </a:bodyPr>
          <a:lstStyle/>
          <a:p>
            <a:r>
              <a:rPr lang="fr-FR" sz="8000" b="1" dirty="0" smtClean="0"/>
              <a:t>5 avril </a:t>
            </a:r>
            <a:r>
              <a:rPr lang="fr-FR" sz="8000" dirty="0" smtClean="0"/>
              <a:t>: Tournoi de colon de Catane. Lancement de l’idée de l’association</a:t>
            </a:r>
          </a:p>
          <a:p>
            <a:r>
              <a:rPr lang="fr-FR" sz="8000" b="1" dirty="0" smtClean="0"/>
              <a:t>29 avril </a:t>
            </a:r>
            <a:r>
              <a:rPr lang="fr-FR" sz="8000" dirty="0" smtClean="0"/>
              <a:t>: Création du forum</a:t>
            </a:r>
          </a:p>
          <a:p>
            <a:r>
              <a:rPr lang="fr-FR" sz="8000" b="1" dirty="0" smtClean="0"/>
              <a:t>24 mai </a:t>
            </a:r>
            <a:r>
              <a:rPr lang="fr-FR" sz="8000" dirty="0" smtClean="0"/>
              <a:t>: Première rencontre officielle des membres de l’association</a:t>
            </a:r>
          </a:p>
          <a:p>
            <a:r>
              <a:rPr lang="fr-FR" sz="8000" b="1" dirty="0" smtClean="0"/>
              <a:t>25 mai </a:t>
            </a:r>
            <a:r>
              <a:rPr lang="fr-FR" sz="8000" dirty="0" smtClean="0"/>
              <a:t>: Déclaration de création auprès de la préfecture du Val de Marne</a:t>
            </a:r>
          </a:p>
          <a:p>
            <a:r>
              <a:rPr lang="fr-FR" sz="8000" b="1" dirty="0" smtClean="0"/>
              <a:t>06 juin </a:t>
            </a:r>
            <a:r>
              <a:rPr lang="fr-FR" sz="8000" dirty="0" smtClean="0"/>
              <a:t>: Publication au JO</a:t>
            </a:r>
          </a:p>
          <a:p>
            <a:r>
              <a:rPr lang="fr-FR" sz="8000" b="1" dirty="0" smtClean="0"/>
              <a:t>25 juillet </a:t>
            </a:r>
            <a:r>
              <a:rPr lang="fr-FR" sz="8000" dirty="0" smtClean="0"/>
              <a:t>: Première rencontre en partenariat avec une boutique : Le bazar du Bizarre</a:t>
            </a:r>
          </a:p>
          <a:p>
            <a:r>
              <a:rPr lang="fr-FR" sz="8000" b="1" dirty="0" smtClean="0"/>
              <a:t>06 septembre </a:t>
            </a:r>
            <a:r>
              <a:rPr lang="fr-FR" sz="8000" dirty="0" smtClean="0"/>
              <a:t>: Première « journée des associations » de Parta-jeux</a:t>
            </a:r>
          </a:p>
          <a:p>
            <a:r>
              <a:rPr lang="fr-FR" sz="8000" b="1" dirty="0" smtClean="0"/>
              <a:t>27 septembre </a:t>
            </a:r>
            <a:r>
              <a:rPr lang="fr-FR" sz="8000" dirty="0" smtClean="0"/>
              <a:t>: Première journée à la Maison du Rond d’Or, et première rencontre avec un créateur (Urbyline)</a:t>
            </a:r>
          </a:p>
          <a:p>
            <a:r>
              <a:rPr lang="fr-FR" sz="8000" b="1" dirty="0" smtClean="0"/>
              <a:t>19 octobre </a:t>
            </a:r>
            <a:r>
              <a:rPr lang="fr-FR" sz="8000" dirty="0" smtClean="0"/>
              <a:t>: animation en école avec deux classes de CP</a:t>
            </a:r>
          </a:p>
          <a:p>
            <a:r>
              <a:rPr lang="fr-FR" sz="8000" b="1" dirty="0" smtClean="0"/>
              <a:t>4 décembre </a:t>
            </a:r>
            <a:r>
              <a:rPr lang="fr-FR" sz="8000" dirty="0" smtClean="0"/>
              <a:t>: Premier Café Tour Asmodée : partenariat signé avec un éditeur !</a:t>
            </a:r>
          </a:p>
          <a:p>
            <a:r>
              <a:rPr lang="fr-FR" sz="8000" b="1" dirty="0" smtClean="0"/>
              <a:t>5 décembre </a:t>
            </a:r>
            <a:r>
              <a:rPr lang="fr-FR" sz="8000" dirty="0" smtClean="0"/>
              <a:t>: Journée du Téléthon : Parta-Jeux œuvre pour la bonne cause.</a:t>
            </a:r>
          </a:p>
          <a:p>
            <a:r>
              <a:rPr lang="fr-FR" sz="8000" b="1" dirty="0" smtClean="0"/>
              <a:t>23 décembre </a:t>
            </a:r>
            <a:r>
              <a:rPr lang="fr-FR" sz="8000" dirty="0" smtClean="0"/>
              <a:t>: Le marché de Noël de Créteil : l’association est démarchée pour venir faire découvrir les jeux de société au marché de noël par les organisateurs de la manifestation.</a:t>
            </a:r>
          </a:p>
          <a:p>
            <a:endParaRPr lang="fr-FR" dirty="0" smtClean="0"/>
          </a:p>
          <a:p>
            <a:endParaRPr lang="fr-FR" dirty="0"/>
          </a:p>
        </p:txBody>
      </p:sp>
      <p:sp>
        <p:nvSpPr>
          <p:cNvPr id="4" name="Espace réservé du numéro de diapositive 3"/>
          <p:cNvSpPr>
            <a:spLocks noGrp="1"/>
          </p:cNvSpPr>
          <p:nvPr>
            <p:ph type="sldNum" sz="quarter" idx="12"/>
          </p:nvPr>
        </p:nvSpPr>
        <p:spPr/>
        <p:txBody>
          <a:bodyPr/>
          <a:lstStyle/>
          <a:p>
            <a:fld id="{5339CCCF-D547-4898-8870-5458C522EDC0}" type="slidenum">
              <a:rPr lang="fr-FR" smtClean="0"/>
              <a:pPr/>
              <a:t>12</a:t>
            </a:fld>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753</TotalTime>
  <Words>1083</Words>
  <Application>Microsoft Office PowerPoint</Application>
  <PresentationFormat>Affichage à l'écran (4:3)</PresentationFormat>
  <Paragraphs>112</Paragraphs>
  <Slides>12</Slides>
  <Notes>12</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Thème Office</vt:lpstr>
      <vt:lpstr>RAPPORT MORAL</vt:lpstr>
      <vt:lpstr>LA NAISSANCE</vt:lpstr>
      <vt:lpstr>NOS VALEURS</vt:lpstr>
      <vt:lpstr>NOS MISSIONS</vt:lpstr>
      <vt:lpstr>NOS MISSIONS</vt:lpstr>
      <vt:lpstr>NOTRE ENVIRONNEMENT</vt:lpstr>
      <vt:lpstr>NOTRE ENVIRONNEMENT</vt:lpstr>
      <vt:lpstr>NOTRE ENVIRONNEMENT</vt:lpstr>
      <vt:lpstr>NOS MEMBRES</vt:lpstr>
      <vt:lpstr>LES BENEVOLES</vt:lpstr>
      <vt:lpstr>LES PROJETS</vt:lpstr>
      <vt:lpstr>DATES CLES 2009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RAPPORT MORAL</dc:title>
  <dc:creator>ondine</dc:creator>
  <cp:lastModifiedBy>ondine</cp:lastModifiedBy>
  <cp:revision>45</cp:revision>
  <dcterms:created xsi:type="dcterms:W3CDTF">2010-08-03T08:13:37Z</dcterms:created>
  <dcterms:modified xsi:type="dcterms:W3CDTF">2010-08-17T13:45:30Z</dcterms:modified>
</cp:coreProperties>
</file>